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>
      <p:cViewPr varScale="1">
        <p:scale>
          <a:sx n="121" d="100"/>
          <a:sy n="121" d="100"/>
        </p:scale>
        <p:origin x="20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00FB3-2C30-2E42-910A-5916468A5FA7}" type="datetimeFigureOut">
              <a:rPr lang="en-US" smtClean="0"/>
              <a:t>8/13/22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5FF3-B4DB-F44D-90E5-1226AA5ED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4440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00FB3-2C30-2E42-910A-5916468A5FA7}" type="datetimeFigureOut">
              <a:rPr lang="en-US" smtClean="0"/>
              <a:t>8/13/22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5FF3-B4DB-F44D-90E5-1226AA5ED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37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00FB3-2C30-2E42-910A-5916468A5FA7}" type="datetimeFigureOut">
              <a:rPr lang="en-US" smtClean="0"/>
              <a:t>8/13/22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5FF3-B4DB-F44D-90E5-1226AA5ED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32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00FB3-2C30-2E42-910A-5916468A5FA7}" type="datetimeFigureOut">
              <a:rPr lang="en-US" smtClean="0"/>
              <a:t>8/13/22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5FF3-B4DB-F44D-90E5-1226AA5ED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97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00FB3-2C30-2E42-910A-5916468A5FA7}" type="datetimeFigureOut">
              <a:rPr lang="en-US" smtClean="0"/>
              <a:t>8/13/22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5FF3-B4DB-F44D-90E5-1226AA5ED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213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00FB3-2C30-2E42-910A-5916468A5FA7}" type="datetimeFigureOut">
              <a:rPr lang="en-US" smtClean="0"/>
              <a:t>8/13/22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5FF3-B4DB-F44D-90E5-1226AA5ED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77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00FB3-2C30-2E42-910A-5916468A5FA7}" type="datetimeFigureOut">
              <a:rPr lang="en-US" smtClean="0"/>
              <a:t>8/13/22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5FF3-B4DB-F44D-90E5-1226AA5EDD8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765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00FB3-2C30-2E42-910A-5916468A5FA7}" type="datetimeFigureOut">
              <a:rPr lang="en-US" smtClean="0"/>
              <a:t>8/13/22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5FF3-B4DB-F44D-90E5-1226AA5ED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147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00FB3-2C30-2E42-910A-5916468A5FA7}" type="datetimeFigureOut">
              <a:rPr lang="en-US" smtClean="0"/>
              <a:t>8/13/22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5FF3-B4DB-F44D-90E5-1226AA5ED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1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00FB3-2C30-2E42-910A-5916468A5FA7}" type="datetimeFigureOut">
              <a:rPr lang="en-US" smtClean="0"/>
              <a:t>8/13/22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5FF3-B4DB-F44D-90E5-1226AA5ED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BD00FB3-2C30-2E42-910A-5916468A5FA7}" type="datetimeFigureOut">
              <a:rPr lang="en-US" smtClean="0"/>
              <a:t>8/13/22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5FF3-B4DB-F44D-90E5-1226AA5ED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94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CBD00FB3-2C30-2E42-910A-5916468A5FA7}" type="datetimeFigureOut">
              <a:rPr lang="en-US" smtClean="0"/>
              <a:t>8/13/22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53B5FF3-B4DB-F44D-90E5-1226AA5ED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12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hysicsx.erau.edu/Courses/CoursesF2022/PS412/David%20Griffiths/Notes%20for%20Lectures%20(Griffiths)/Formulas%20and%20Constant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6518A-E89C-53C3-A7E8-485D79582A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small" dirty="0"/>
              <a:t>Elementary Particle Physics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ED3041-1926-8FF7-439C-FA4E8CB0DE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cap="small" dirty="0"/>
              <a:t>Introduction</a:t>
            </a:r>
          </a:p>
          <a:p>
            <a:r>
              <a:rPr lang="en-US" sz="2800" cap="small" dirty="0"/>
              <a:t>Dr. Darrel Smith</a:t>
            </a:r>
          </a:p>
        </p:txBody>
      </p:sp>
    </p:spTree>
    <p:extLst>
      <p:ext uri="{BB962C8B-B14F-4D97-AF65-F5344CB8AC3E}">
        <p14:creationId xmlns:p14="http://schemas.microsoft.com/office/powerpoint/2010/main" val="938150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90FAB-0ADD-81F2-4216-CCB89FB2F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34072"/>
            <a:ext cx="5672643" cy="664411"/>
          </a:xfrm>
        </p:spPr>
        <p:txBody>
          <a:bodyPr>
            <a:normAutofit fontScale="90000"/>
          </a:bodyPr>
          <a:lstStyle/>
          <a:p>
            <a:r>
              <a:rPr lang="en-US" cap="small" dirty="0"/>
              <a:t>Units, Formulas and Constants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870FFE-01B5-2D54-EE48-8A1381967CD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02593" y="1387312"/>
                <a:ext cx="7729728" cy="3101983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>
                    <a:latin typeface="Times" pitchFamily="2" charset="0"/>
                    <a:cs typeface="Adobe Arabic" panose="02040503050201020203" pitchFamily="18" charset="-78"/>
                  </a:rPr>
                  <a:t>Pages </a:t>
                </a:r>
                <a:r>
                  <a:rPr lang="en-US" dirty="0">
                    <a:latin typeface="Times" pitchFamily="2" charset="0"/>
                    <a:cs typeface="Adobe Arabic" panose="02040503050201020203" pitchFamily="18" charset="-78"/>
                    <a:hlinkClick r:id="rId2"/>
                  </a:rPr>
                  <a:t>xiii to xvi </a:t>
                </a:r>
                <a:r>
                  <a:rPr lang="en-US" dirty="0">
                    <a:latin typeface="Times" pitchFamily="2" charset="0"/>
                    <a:cs typeface="Adobe Arabic" panose="02040503050201020203" pitchFamily="18" charset="-78"/>
                  </a:rPr>
                  <a:t>in your textbook – Introduction to Elementary Particles</a:t>
                </a:r>
              </a:p>
              <a:p>
                <a:r>
                  <a:rPr lang="en-US" dirty="0">
                    <a:latin typeface="Times" pitchFamily="2" charset="0"/>
                    <a:cs typeface="Adobe Arabic" panose="02040503050201020203" pitchFamily="18" charset="-78"/>
                  </a:rPr>
                  <a:t>Take note that Griffiths uses cgs units.</a:t>
                </a:r>
              </a:p>
              <a:p>
                <a:r>
                  <a:rPr lang="en-US" dirty="0">
                    <a:latin typeface="Times" pitchFamily="2" charset="0"/>
                    <a:cs typeface="Adobe Arabic" panose="02040503050201020203" pitchFamily="18" charset="-78"/>
                  </a:rPr>
                  <a:t>I will introduce “natural units”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ℏ=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>
                    <a:latin typeface="Times" pitchFamily="2" charset="0"/>
                    <a:cs typeface="Adobe Arabic" panose="02040503050201020203" pitchFamily="18" charset="-78"/>
                  </a:rPr>
                  <a:t>   </a:t>
                </a:r>
              </a:p>
              <a:p>
                <a:endParaRPr lang="en-US" dirty="0">
                  <a:latin typeface="Times" pitchFamily="2" charset="0"/>
                  <a:cs typeface="Adobe Arabic" panose="02040503050201020203" pitchFamily="18" charset="-78"/>
                </a:endParaRPr>
              </a:p>
              <a:p>
                <a:r>
                  <a:rPr lang="en-US" dirty="0">
                    <a:latin typeface="Times" pitchFamily="2" charset="0"/>
                    <a:cs typeface="Adobe Arabic" panose="02040503050201020203" pitchFamily="18" charset="-78"/>
                  </a:rPr>
                  <a:t>Leptons (spin ½)</a:t>
                </a:r>
              </a:p>
              <a:p>
                <a:r>
                  <a:rPr lang="en-US" dirty="0">
                    <a:latin typeface="Times" pitchFamily="2" charset="0"/>
                    <a:cs typeface="Adobe Arabic" panose="02040503050201020203" pitchFamily="18" charset="-78"/>
                  </a:rPr>
                  <a:t>Quarks (spin ½)</a:t>
                </a:r>
              </a:p>
              <a:p>
                <a:r>
                  <a:rPr lang="en-US" dirty="0">
                    <a:latin typeface="Times" pitchFamily="2" charset="0"/>
                    <a:cs typeface="Adobe Arabic" panose="02040503050201020203" pitchFamily="18" charset="-78"/>
                  </a:rPr>
                  <a:t>Mediators (spin 1)</a:t>
                </a:r>
              </a:p>
              <a:p>
                <a:r>
                  <a:rPr lang="en-US" dirty="0">
                    <a:latin typeface="Times" pitchFamily="2" charset="0"/>
                    <a:cs typeface="Adobe Arabic" panose="02040503050201020203" pitchFamily="18" charset="-78"/>
                  </a:rPr>
                  <a:t>Baryons (spin ½)</a:t>
                </a:r>
              </a:p>
              <a:p>
                <a:r>
                  <a:rPr lang="en-US" dirty="0">
                    <a:latin typeface="Times" pitchFamily="2" charset="0"/>
                    <a:cs typeface="Adobe Arabic" panose="02040503050201020203" pitchFamily="18" charset="-78"/>
                  </a:rPr>
                  <a:t>Baryons (spin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i="1" smtClean="0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cs typeface="Adobe Arabic" panose="02040503050201020203" pitchFamily="18" charset="-78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latin typeface="Times" pitchFamily="2" charset="0"/>
                    <a:cs typeface="Adobe Arabic" panose="02040503050201020203" pitchFamily="18" charset="-78"/>
                  </a:rPr>
                  <a:t>)</a:t>
                </a:r>
              </a:p>
              <a:p>
                <a:endParaRPr lang="en-US" dirty="0">
                  <a:latin typeface="Times" pitchFamily="2" charset="0"/>
                  <a:cs typeface="Adobe Arabic" panose="02040503050201020203" pitchFamily="18" charset="-78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870FFE-01B5-2D54-EE48-8A1381967C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02593" y="1387312"/>
                <a:ext cx="7729728" cy="3101983"/>
              </a:xfrm>
              <a:blipFill>
                <a:blip r:embed="rId3"/>
                <a:stretch>
                  <a:fillRect l="-328" t="-2041" b="-15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846E5337-C46F-9BB0-B12F-2B710E923B41}"/>
              </a:ext>
            </a:extLst>
          </p:cNvPr>
          <p:cNvSpPr txBox="1"/>
          <p:nvPr/>
        </p:nvSpPr>
        <p:spPr>
          <a:xfrm>
            <a:off x="4078013" y="2709730"/>
            <a:ext cx="304442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700" dirty="0">
                <a:latin typeface="Times" pitchFamily="2" charset="0"/>
              </a:rPr>
              <a:t>Pseudoscalar mesons (spin 0)</a:t>
            </a:r>
          </a:p>
          <a:p>
            <a:pPr marL="285750" indent="-285750"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700" dirty="0">
                <a:latin typeface="Times" pitchFamily="2" charset="0"/>
              </a:rPr>
              <a:t>Vector Meson (spin 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71C183B-CAA3-7654-70C7-FD6A6BD9F156}"/>
                  </a:ext>
                </a:extLst>
              </p:cNvPr>
              <p:cNvSpPr txBox="1"/>
              <p:nvPr/>
            </p:nvSpPr>
            <p:spPr>
              <a:xfrm>
                <a:off x="1202593" y="4735678"/>
                <a:ext cx="7223068" cy="18224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Clr>
                    <a:schemeClr val="bg1">
                      <a:lumMod val="65000"/>
                    </a:schemeClr>
                  </a:buClr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Times" pitchFamily="2" charset="0"/>
                  </a:rPr>
                  <a:t>Spin ½     Pauli Spin Matrices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</m:t>
                    </m:r>
                  </m:oMath>
                </a14:m>
                <a:r>
                  <a:rPr lang="en-US" dirty="0">
                    <a:latin typeface="Times" pitchFamily="2" charset="0"/>
                  </a:rPr>
                  <a:t>commutation relations</a:t>
                </a:r>
              </a:p>
              <a:p>
                <a:pPr marL="285750" indent="-285750">
                  <a:buClr>
                    <a:schemeClr val="bg1">
                      <a:lumMod val="65000"/>
                    </a:schemeClr>
                  </a:buClr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Times" pitchFamily="2" charset="0"/>
                  </a:rPr>
                  <a:t>Dirac Matrices   --   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γ</m:t>
                        </m:r>
                      </m:e>
                      <m:sup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γ</m:t>
                        </m:r>
                      </m:e>
                      <m:sup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γ</m:t>
                        </m:r>
                      </m:e>
                      <m:sup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γ</m:t>
                        </m:r>
                      </m:e>
                      <m:sup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>
                    <a:latin typeface="Times" pitchFamily="2" charset="0"/>
                  </a:rPr>
                  <a:t>  commutation relations,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g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μν</m:t>
                        </m:r>
                      </m:sub>
                    </m:sSub>
                  </m:oMath>
                </a14:m>
                <a:r>
                  <a:rPr lang="en-US" dirty="0">
                    <a:latin typeface="Times" pitchFamily="2" charset="0"/>
                  </a:rPr>
                  <a:t>,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dirty="0">
                    <a:latin typeface="Times" pitchFamily="2" charset="0"/>
                  </a:rPr>
                  <a:t> ,  etc.</a:t>
                </a:r>
              </a:p>
              <a:p>
                <a:pPr marL="285750" indent="-285750">
                  <a:buClr>
                    <a:schemeClr val="bg1">
                      <a:lumMod val="65000"/>
                    </a:schemeClr>
                  </a:buClr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Times" pitchFamily="2" charset="0"/>
                  </a:rPr>
                  <a:t>Dirac Equation.  --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sup>
                    </m:sSup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>
                    <a:latin typeface="Times" pitchFamily="2" charset="0"/>
                  </a:rPr>
                  <a:t>,   etc.</a:t>
                </a:r>
              </a:p>
              <a:p>
                <a:pPr marL="285750" indent="-285750">
                  <a:buClr>
                    <a:schemeClr val="bg1">
                      <a:lumMod val="65000"/>
                    </a:schemeClr>
                  </a:buClr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Times" pitchFamily="2" charset="0"/>
                  </a:rPr>
                  <a:t>Feynman Rules --  External lines and Propagators for Spin 0, 1/2, and 1</a:t>
                </a:r>
              </a:p>
              <a:p>
                <a:pPr marL="285750" indent="-285750">
                  <a:buClr>
                    <a:schemeClr val="bg1">
                      <a:lumMod val="65000"/>
                    </a:schemeClr>
                  </a:buClr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Times" pitchFamily="2" charset="0"/>
                  </a:rPr>
                  <a:t>Fundamental Constants (e.g.,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𝑒𝑡𝑐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.)</m:t>
                    </m:r>
                  </m:oMath>
                </a14:m>
                <a:endParaRPr lang="en-US" b="0" dirty="0">
                  <a:latin typeface="Times" pitchFamily="2" charset="0"/>
                </a:endParaRPr>
              </a:p>
              <a:p>
                <a:pPr marL="285750" indent="-285750">
                  <a:buClr>
                    <a:schemeClr val="bg1">
                      <a:lumMod val="65000"/>
                    </a:schemeClr>
                  </a:buClr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Times" pitchFamily="2" charset="0"/>
                  </a:rPr>
                  <a:t>Conversion factors (e.g.,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dirty="0">
                    <a:latin typeface="Times" pitchFamily="2" charset="0"/>
                  </a:rPr>
                  <a:t> </a:t>
                </a:r>
                <a:r>
                  <a:rPr lang="en-US" dirty="0" err="1">
                    <a:latin typeface="Times" pitchFamily="2" charset="0"/>
                  </a:rPr>
                  <a:t>fm</a:t>
                </a:r>
                <a:r>
                  <a:rPr lang="en-US" dirty="0">
                    <a:latin typeface="Times" pitchFamily="2" charset="0"/>
                  </a:rPr>
                  <a:t>,  barn,  eV,   </a:t>
                </a:r>
                <a:r>
                  <a:rPr lang="en-US" dirty="0" err="1">
                    <a:latin typeface="Times" pitchFamily="2" charset="0"/>
                  </a:rPr>
                  <a:t>etc</a:t>
                </a:r>
                <a:r>
                  <a:rPr lang="en-US" dirty="0">
                    <a:latin typeface="Times" pitchFamily="2" charset="0"/>
                  </a:rPr>
                  <a:t>).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71C183B-CAA3-7654-70C7-FD6A6BD9F1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2593" y="4735678"/>
                <a:ext cx="7223068" cy="1822487"/>
              </a:xfrm>
              <a:prstGeom prst="rect">
                <a:avLst/>
              </a:prstGeom>
              <a:blipFill>
                <a:blip r:embed="rId4"/>
                <a:stretch>
                  <a:fillRect l="-526" t="-690" b="-48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7073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86CD1-448E-27A3-5810-12532BDA0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86623"/>
            <a:ext cx="5294271" cy="601349"/>
          </a:xfrm>
        </p:spPr>
        <p:txBody>
          <a:bodyPr>
            <a:normAutofit fontScale="90000"/>
          </a:bodyPr>
          <a:lstStyle/>
          <a:p>
            <a:r>
              <a:rPr lang="en-US" cap="small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0484A-86DE-8D99-79AC-049E8B3BC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524000"/>
            <a:ext cx="7729728" cy="4656083"/>
          </a:xfrm>
        </p:spPr>
        <p:txBody>
          <a:bodyPr>
            <a:normAutofit/>
          </a:bodyPr>
          <a:lstStyle/>
          <a:p>
            <a:r>
              <a:rPr lang="en-US" dirty="0">
                <a:latin typeface="Times" pitchFamily="2" charset="0"/>
              </a:rPr>
              <a:t>What is matter made of?   We will introduce the particles in Chapter 1.</a:t>
            </a:r>
          </a:p>
          <a:p>
            <a:r>
              <a:rPr lang="en-US" dirty="0">
                <a:latin typeface="Times" pitchFamily="2" charset="0"/>
              </a:rPr>
              <a:t>How do they interact?    This will be the rest of the book.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>
                <a:latin typeface="Times" pitchFamily="2" charset="0"/>
              </a:rPr>
              <a:t>Historical Introduction to the Elementary Particles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>
                <a:latin typeface="Times" pitchFamily="2" charset="0"/>
              </a:rPr>
              <a:t>Elementary Particle Dynamics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>
                <a:latin typeface="Times" pitchFamily="2" charset="0"/>
              </a:rPr>
              <a:t>Relativistic Kinematics.   (Special Relativity, 4-vectors)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>
                <a:latin typeface="Times" pitchFamily="2" charset="0"/>
              </a:rPr>
              <a:t>Symmetries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>
                <a:latin typeface="Times" pitchFamily="2" charset="0"/>
              </a:rPr>
              <a:t>Bound States *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>
                <a:latin typeface="Times" pitchFamily="2" charset="0"/>
              </a:rPr>
              <a:t>The Feynman Calculus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>
                <a:latin typeface="Times" pitchFamily="2" charset="0"/>
              </a:rPr>
              <a:t>Quantum Electrodynamics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>
                <a:latin typeface="Times" pitchFamily="2" charset="0"/>
              </a:rPr>
              <a:t>Weak Interactions (chapter 9)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>
                <a:latin typeface="Times" pitchFamily="2" charset="0"/>
              </a:rPr>
              <a:t>Neutrino Oscillations. (chapter 11)</a:t>
            </a:r>
          </a:p>
          <a:p>
            <a:pPr marL="228600" lvl="1" indent="0">
              <a:buNone/>
            </a:pPr>
            <a:r>
              <a:rPr lang="en-US" b="1" dirty="0">
                <a:latin typeface="Times" pitchFamily="2" charset="0"/>
              </a:rPr>
              <a:t>*  </a:t>
            </a:r>
            <a:r>
              <a:rPr lang="en-US" sz="1400" b="1" dirty="0">
                <a:latin typeface="Times" pitchFamily="2" charset="0"/>
              </a:rPr>
              <a:t>We may skip this chapter</a:t>
            </a:r>
          </a:p>
        </p:txBody>
      </p:sp>
    </p:spTree>
    <p:extLst>
      <p:ext uri="{BB962C8B-B14F-4D97-AF65-F5344CB8AC3E}">
        <p14:creationId xmlns:p14="http://schemas.microsoft.com/office/powerpoint/2010/main" val="4129045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42C9A-A61C-031F-F123-B306870C4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4747733" cy="695942"/>
          </a:xfrm>
        </p:spPr>
        <p:txBody>
          <a:bodyPr>
            <a:normAutofit fontScale="90000"/>
          </a:bodyPr>
          <a:lstStyle/>
          <a:p>
            <a:r>
              <a:rPr lang="en-US" cap="small" dirty="0"/>
              <a:t>Introduction (cont’d)</a:t>
            </a:r>
          </a:p>
        </p:txBody>
      </p:sp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0CC844D6-5691-47B1-9480-490F5269B5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1418" y="2051050"/>
            <a:ext cx="5377953" cy="339248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F897B45-45EB-EB2B-E33B-90B0464DF99C}"/>
              </a:ext>
            </a:extLst>
          </p:cNvPr>
          <p:cNvSpPr txBox="1"/>
          <p:nvPr/>
        </p:nvSpPr>
        <p:spPr>
          <a:xfrm>
            <a:off x="7215188" y="2228850"/>
            <a:ext cx="38972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" pitchFamily="2" charset="0"/>
              </a:rPr>
              <a:t>The force law tells you what </a:t>
            </a:r>
            <a:r>
              <a:rPr lang="en-US" i="1" dirty="0">
                <a:latin typeface="Times" pitchFamily="2" charset="0"/>
              </a:rPr>
              <a:t>F</a:t>
            </a:r>
            <a:r>
              <a:rPr lang="en-US" dirty="0">
                <a:latin typeface="Times" pitchFamily="2" charset="0"/>
              </a:rPr>
              <a:t> is, and</a:t>
            </a:r>
          </a:p>
          <a:p>
            <a:r>
              <a:rPr lang="en-US" dirty="0">
                <a:latin typeface="Times" pitchFamily="2" charset="0"/>
              </a:rPr>
              <a:t>the mechanics tells you how to use </a:t>
            </a:r>
            <a:r>
              <a:rPr lang="en-US" i="1" dirty="0">
                <a:latin typeface="Times" pitchFamily="2" charset="0"/>
              </a:rPr>
              <a:t>F</a:t>
            </a:r>
            <a:r>
              <a:rPr lang="en-US" dirty="0">
                <a:latin typeface="Times" pitchFamily="2" charset="0"/>
              </a:rPr>
              <a:t> to </a:t>
            </a:r>
          </a:p>
          <a:p>
            <a:r>
              <a:rPr lang="en-US" dirty="0">
                <a:latin typeface="Times" pitchFamily="2" charset="0"/>
              </a:rPr>
              <a:t>determine the motion.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AE8736-425D-1832-A40E-FFCA97AA63A7}"/>
              </a:ext>
            </a:extLst>
          </p:cNvPr>
          <p:cNvSpPr txBox="1"/>
          <p:nvPr/>
        </p:nvSpPr>
        <p:spPr>
          <a:xfrm>
            <a:off x="7215188" y="3705821"/>
            <a:ext cx="281429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" pitchFamily="2" charset="0"/>
              </a:rPr>
              <a:t>The Four Forces in Nature</a:t>
            </a:r>
          </a:p>
          <a:p>
            <a:pPr marL="342900" indent="-342900">
              <a:buAutoNum type="arabicPeriod"/>
            </a:pPr>
            <a:r>
              <a:rPr lang="en-US" dirty="0">
                <a:latin typeface="Times" pitchFamily="2" charset="0"/>
              </a:rPr>
              <a:t>Gravity</a:t>
            </a:r>
          </a:p>
          <a:p>
            <a:pPr marL="342900" indent="-342900">
              <a:buAutoNum type="arabicPeriod"/>
            </a:pPr>
            <a:r>
              <a:rPr lang="en-US" dirty="0">
                <a:latin typeface="Times" pitchFamily="2" charset="0"/>
              </a:rPr>
              <a:t>Electromagnetic</a:t>
            </a:r>
          </a:p>
          <a:p>
            <a:pPr marL="342900" indent="-342900">
              <a:buAutoNum type="arabicPeriod"/>
            </a:pPr>
            <a:r>
              <a:rPr lang="en-US" dirty="0">
                <a:latin typeface="Times" pitchFamily="2" charset="0"/>
              </a:rPr>
              <a:t>Weak</a:t>
            </a:r>
          </a:p>
          <a:p>
            <a:pPr marL="342900" indent="-342900">
              <a:buAutoNum type="arabicPeriod"/>
            </a:pPr>
            <a:r>
              <a:rPr lang="en-US" dirty="0">
                <a:latin typeface="Times" pitchFamily="2" charset="0"/>
              </a:rPr>
              <a:t>Strong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DAAF601-9E97-1DD5-A9CB-9A08D06CD994}"/>
              </a:ext>
            </a:extLst>
          </p:cNvPr>
          <p:cNvCxnSpPr/>
          <p:nvPr/>
        </p:nvCxnSpPr>
        <p:spPr>
          <a:xfrm flipH="1" flipV="1">
            <a:off x="5457825" y="5072063"/>
            <a:ext cx="638175" cy="7143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78CD168-FA3A-CA60-A026-B8A4E156D68B}"/>
              </a:ext>
            </a:extLst>
          </p:cNvPr>
          <p:cNvSpPr txBox="1"/>
          <p:nvPr/>
        </p:nvSpPr>
        <p:spPr>
          <a:xfrm>
            <a:off x="6096000" y="5535514"/>
            <a:ext cx="28200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Times" pitchFamily="2" charset="0"/>
              </a:rPr>
              <a:t>Antiparticles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Times" pitchFamily="2" charset="0"/>
              </a:rPr>
              <a:t>CPT Theorem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Times" pitchFamily="2" charset="0"/>
              </a:rPr>
              <a:t>Pauli Exclusion Principle</a:t>
            </a:r>
          </a:p>
        </p:txBody>
      </p:sp>
    </p:spTree>
    <p:extLst>
      <p:ext uri="{BB962C8B-B14F-4D97-AF65-F5344CB8AC3E}">
        <p14:creationId xmlns:p14="http://schemas.microsoft.com/office/powerpoint/2010/main" val="402499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D4FE3-1424-C1E4-B902-A932DCCFB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039" y="596830"/>
            <a:ext cx="4978961" cy="653901"/>
          </a:xfrm>
        </p:spPr>
        <p:txBody>
          <a:bodyPr>
            <a:normAutofit fontScale="90000"/>
          </a:bodyPr>
          <a:lstStyle/>
          <a:p>
            <a:r>
              <a:rPr lang="en-US" cap="small" dirty="0"/>
              <a:t>Introduction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76611-1736-65D8-9900-3874B89475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596" y="1521304"/>
            <a:ext cx="9169445" cy="473986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Standard Model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1.  Quantum Electrodynamics (QED).    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Electromagnetic forces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2.  Glashow-Weinberg-Salam theory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 of weak interactions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(GWS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).     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Weak forces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3.  Quantum Chromodynamics. (QCD).     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Strong forces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undefined">
            <a:extLst>
              <a:ext uri="{FF2B5EF4-FFF2-40B4-BE49-F238E27FC236}">
                <a16:creationId xmlns:a16="http://schemas.microsoft.com/office/drawing/2014/main" id="{6318148A-1CC3-F3D6-A69F-B980E9480D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1939" y="1521304"/>
            <a:ext cx="4736465" cy="453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173776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{DEB4D3A9-B526-164D-8376-1E23ACA5AE4B}tf10001120</Template>
  <TotalTime>381</TotalTime>
  <Words>339</Words>
  <Application>Microsoft Macintosh PowerPoint</Application>
  <PresentationFormat>Widescreen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Cambria Math</vt:lpstr>
      <vt:lpstr>Gill Sans MT</vt:lpstr>
      <vt:lpstr>Times</vt:lpstr>
      <vt:lpstr>Parcel</vt:lpstr>
      <vt:lpstr>Elementary Particle Physics</vt:lpstr>
      <vt:lpstr>Units, Formulas and Constants</vt:lpstr>
      <vt:lpstr>Introduction</vt:lpstr>
      <vt:lpstr>Introduction (cont’d)</vt:lpstr>
      <vt:lpstr>Introduction (cont’d)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Elementary Particle Physics</dc:title>
  <dc:creator>Smith, Darrel W.</dc:creator>
  <cp:lastModifiedBy>Smith, Darrel W.</cp:lastModifiedBy>
  <cp:revision>7</cp:revision>
  <dcterms:created xsi:type="dcterms:W3CDTF">2022-08-11T22:22:35Z</dcterms:created>
  <dcterms:modified xsi:type="dcterms:W3CDTF">2022-08-14T04:24:24Z</dcterms:modified>
</cp:coreProperties>
</file>